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4" autoAdjust="0"/>
    <p:restoredTop sz="94660"/>
  </p:normalViewPr>
  <p:slideViewPr>
    <p:cSldViewPr snapToGrid="0">
      <p:cViewPr varScale="1">
        <p:scale>
          <a:sx n="75" d="100"/>
          <a:sy n="75" d="100"/>
        </p:scale>
        <p:origin x="72"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877656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431339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4151643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198338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408694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86918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98661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2322493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176975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1447101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86656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69D0F0-6FC9-4A75-9BF3-1952AE77ED7C}" type="datetimeFigureOut">
              <a:rPr lang="zh-CN" altLang="en-US" smtClean="0"/>
              <a:t>2017/5/12</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ADF8D0-BBC7-4045-8874-1D3643F55130}" type="slidenum">
              <a:rPr lang="zh-CN" altLang="en-US" smtClean="0"/>
              <a:t>‹#›</a:t>
            </a:fld>
            <a:endParaRPr lang="zh-CN" altLang="en-US"/>
          </a:p>
        </p:txBody>
      </p:sp>
    </p:spTree>
    <p:extLst>
      <p:ext uri="{BB962C8B-B14F-4D97-AF65-F5344CB8AC3E}">
        <p14:creationId xmlns:p14="http://schemas.microsoft.com/office/powerpoint/2010/main" val="38263464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3"/>
          <p:cNvSpPr>
            <a:spLocks noChangeArrowheads="1"/>
          </p:cNvSpPr>
          <p:nvPr/>
        </p:nvSpPr>
        <p:spPr bwMode="auto">
          <a:xfrm>
            <a:off x="2343150" y="2286000"/>
            <a:ext cx="7261225" cy="1963738"/>
          </a:xfrm>
          <a:prstGeom prst="rect">
            <a:avLst/>
          </a:prstGeom>
          <a:solidFill>
            <a:srgbClr val="0D0D0D">
              <a:alpha val="12941"/>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nvGrpSpPr>
          <p:cNvPr id="7" name="组合 4"/>
          <p:cNvGrpSpPr>
            <a:grpSpLocks/>
          </p:cNvGrpSpPr>
          <p:nvPr/>
        </p:nvGrpSpPr>
        <p:grpSpPr bwMode="auto">
          <a:xfrm>
            <a:off x="2160588" y="2978150"/>
            <a:ext cx="939800" cy="901700"/>
            <a:chOff x="0" y="0"/>
            <a:chExt cx="4262236" cy="4090401"/>
          </a:xfrm>
        </p:grpSpPr>
        <p:sp>
          <p:nvSpPr>
            <p:cNvPr id="8" name="等腰三角形 5"/>
            <p:cNvSpPr>
              <a:spLocks noChangeArrowheads="1"/>
            </p:cNvSpPr>
            <p:nvPr/>
          </p:nvSpPr>
          <p:spPr bwMode="auto">
            <a:xfrm>
              <a:off x="0" y="0"/>
              <a:ext cx="3320425" cy="3450557"/>
            </a:xfrm>
            <a:prstGeom prst="triangle">
              <a:avLst>
                <a:gd name="adj" fmla="val 10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9" name="等腰三角形 6"/>
            <p:cNvSpPr>
              <a:spLocks noChangeArrowheads="1"/>
            </p:cNvSpPr>
            <p:nvPr/>
          </p:nvSpPr>
          <p:spPr bwMode="auto">
            <a:xfrm rot="5400000">
              <a:off x="2111240" y="1939404"/>
              <a:ext cx="2418364" cy="1883627"/>
            </a:xfrm>
            <a:prstGeom prst="triangle">
              <a:avLst>
                <a:gd name="adj" fmla="val 10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0" name="椭圆 7"/>
            <p:cNvSpPr>
              <a:spLocks noChangeArrowheads="1"/>
            </p:cNvSpPr>
            <p:nvPr/>
          </p:nvSpPr>
          <p:spPr bwMode="auto">
            <a:xfrm>
              <a:off x="3641610" y="1672038"/>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11" name="组合 8"/>
          <p:cNvGrpSpPr>
            <a:grpSpLocks/>
          </p:cNvGrpSpPr>
          <p:nvPr/>
        </p:nvGrpSpPr>
        <p:grpSpPr bwMode="auto">
          <a:xfrm>
            <a:off x="9185275" y="3371850"/>
            <a:ext cx="839788" cy="877888"/>
            <a:chOff x="0" y="0"/>
            <a:chExt cx="3449737" cy="3606178"/>
          </a:xfrm>
        </p:grpSpPr>
        <p:sp>
          <p:nvSpPr>
            <p:cNvPr id="12"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3"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14"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sp>
        <p:nvSpPr>
          <p:cNvPr id="2" name="标题 1"/>
          <p:cNvSpPr>
            <a:spLocks noGrp="1"/>
          </p:cNvSpPr>
          <p:nvPr>
            <p:ph type="ctrTitle"/>
          </p:nvPr>
        </p:nvSpPr>
        <p:spPr>
          <a:xfrm>
            <a:off x="2209800" y="2570163"/>
            <a:ext cx="7772400" cy="1531938"/>
          </a:xfrm>
        </p:spPr>
        <p:txBody>
          <a:bodyPr anchor="ctr" anchorCtr="0">
            <a:normAutofit/>
          </a:bodyPr>
          <a:lstStyle/>
          <a:p>
            <a:r>
              <a:rPr lang="zh-CN" altLang="en-US" sz="3200" b="1" dirty="0">
                <a:solidFill>
                  <a:schemeClr val="bg1"/>
                </a:solidFill>
                <a:latin typeface="微软雅黑" panose="020B0503020204020204" pitchFamily="34" charset="-122"/>
                <a:ea typeface="微软雅黑" panose="020B0503020204020204" pitchFamily="34" charset="-122"/>
              </a:rPr>
              <a:t>解读青年领导力</a:t>
            </a:r>
            <a:endParaRPr lang="zh-CN" altLang="en-US" sz="3200" b="1" dirty="0">
              <a:solidFill>
                <a:schemeClr val="bg1"/>
              </a:solidFill>
              <a:latin typeface="微软雅黑" panose="020B0503020204020204" pitchFamily="34" charset="-122"/>
              <a:ea typeface="微软雅黑" panose="020B0503020204020204" pitchFamily="34" charset="-122"/>
            </a:endParaRPr>
          </a:p>
        </p:txBody>
      </p:sp>
      <p:sp>
        <p:nvSpPr>
          <p:cNvPr id="3" name="副标题 2"/>
          <p:cNvSpPr>
            <a:spLocks noGrp="1"/>
          </p:cNvSpPr>
          <p:nvPr>
            <p:ph type="subTitle" idx="1"/>
          </p:nvPr>
        </p:nvSpPr>
        <p:spPr>
          <a:xfrm>
            <a:off x="2667000" y="4465638"/>
            <a:ext cx="6858000" cy="1998662"/>
          </a:xfrm>
        </p:spPr>
        <p:txBody>
          <a:bodyPr anchor="ctr" anchorCtr="0">
            <a:normAutofit/>
          </a:bodyPr>
          <a:lstStyle/>
          <a:p>
            <a:r>
              <a:rPr lang="zh-CN" altLang="zh-CN" sz="1600" b="1" dirty="0">
                <a:solidFill>
                  <a:schemeClr val="bg1"/>
                </a:solidFill>
                <a:latin typeface="微软雅黑" panose="020B0503020204020204" pitchFamily="34" charset="-122"/>
                <a:ea typeface="微软雅黑" panose="020B0503020204020204" pitchFamily="34" charset="-122"/>
              </a:rPr>
              <a:t>全球青年领导力工作室</a:t>
            </a:r>
            <a:r>
              <a:rPr lang="en-US" altLang="zh-CN" sz="1600" b="1" dirty="0">
                <a:solidFill>
                  <a:schemeClr val="bg1"/>
                </a:solidFill>
                <a:latin typeface="微软雅黑" panose="020B0503020204020204" pitchFamily="34" charset="-122"/>
                <a:ea typeface="微软雅黑" panose="020B0503020204020204" pitchFamily="34" charset="-122"/>
              </a:rPr>
              <a:t>CEO</a:t>
            </a:r>
            <a:r>
              <a:rPr lang="zh-CN" altLang="en-US" sz="1600" b="1" dirty="0">
                <a:solidFill>
                  <a:schemeClr val="bg1"/>
                </a:solidFill>
                <a:latin typeface="微软雅黑" panose="020B0503020204020204" pitchFamily="34" charset="-122"/>
                <a:ea typeface="微软雅黑" panose="020B0503020204020204" pitchFamily="34" charset="-122"/>
              </a:rPr>
              <a:t>、</a:t>
            </a:r>
            <a:r>
              <a:rPr lang="zh-CN" altLang="zh-CN" sz="1600" b="1" dirty="0">
                <a:solidFill>
                  <a:schemeClr val="bg1"/>
                </a:solidFill>
                <a:latin typeface="微软雅黑" panose="020B0503020204020204" pitchFamily="34" charset="-122"/>
                <a:ea typeface="微软雅黑" panose="020B0503020204020204" pitchFamily="34" charset="-122"/>
              </a:rPr>
              <a:t>北京师范大学青年教师</a:t>
            </a:r>
            <a:endParaRPr lang="en-US" altLang="zh-CN" sz="1600" b="1" dirty="0">
              <a:solidFill>
                <a:schemeClr val="bg1"/>
              </a:solidFill>
              <a:latin typeface="微软雅黑" panose="020B0503020204020204" pitchFamily="34" charset="-122"/>
              <a:ea typeface="微软雅黑" panose="020B0503020204020204" pitchFamily="34" charset="-122"/>
            </a:endParaRPr>
          </a:p>
          <a:p>
            <a:r>
              <a:rPr lang="zh-CN" altLang="en-US" sz="1600" b="1" dirty="0">
                <a:solidFill>
                  <a:schemeClr val="bg1"/>
                </a:solidFill>
                <a:latin typeface="微软雅黑" panose="020B0503020204020204" pitchFamily="34" charset="-122"/>
                <a:ea typeface="微软雅黑" panose="020B0503020204020204" pitchFamily="34" charset="-122"/>
              </a:rPr>
              <a:t>张萌 博士</a:t>
            </a:r>
            <a:endParaRPr lang="en-US" altLang="zh-CN" sz="1600" b="1" dirty="0">
              <a:solidFill>
                <a:schemeClr val="bg1"/>
              </a:solidFill>
              <a:latin typeface="微软雅黑" panose="020B0503020204020204" pitchFamily="34" charset="-122"/>
              <a:ea typeface="微软雅黑" panose="020B0503020204020204" pitchFamily="34" charset="-122"/>
            </a:endParaRPr>
          </a:p>
          <a:p>
            <a:endParaRPr lang="en-US" altLang="zh-CN" sz="1400" b="1" dirty="0">
              <a:solidFill>
                <a:schemeClr val="bg1"/>
              </a:solidFill>
              <a:latin typeface="微软雅黑" panose="020B0503020204020204" pitchFamily="34" charset="-122"/>
              <a:ea typeface="微软雅黑" panose="020B0503020204020204" pitchFamily="34" charset="-122"/>
            </a:endParaRPr>
          </a:p>
          <a:p>
            <a:r>
              <a:rPr lang="en-US" altLang="zh-CN" sz="1400" b="1" dirty="0" smtClean="0">
                <a:solidFill>
                  <a:schemeClr val="bg1"/>
                </a:solidFill>
                <a:latin typeface="微软雅黑" panose="020B0503020204020204" pitchFamily="34" charset="-122"/>
                <a:ea typeface="微软雅黑" panose="020B0503020204020204" pitchFamily="34" charset="-122"/>
              </a:rPr>
              <a:t>2014</a:t>
            </a:r>
            <a:r>
              <a:rPr lang="zh-CN" altLang="en-US" sz="1400" b="1" dirty="0" smtClean="0">
                <a:solidFill>
                  <a:schemeClr val="bg1"/>
                </a:solidFill>
                <a:latin typeface="微软雅黑" panose="020B0503020204020204" pitchFamily="34" charset="-122"/>
                <a:ea typeface="微软雅黑" panose="020B0503020204020204" pitchFamily="34" charset="-122"/>
              </a:rPr>
              <a:t>年</a:t>
            </a:r>
            <a:r>
              <a:rPr lang="en-US" altLang="zh-CN" sz="1400" b="1" dirty="0" smtClean="0">
                <a:solidFill>
                  <a:schemeClr val="bg1"/>
                </a:solidFill>
                <a:latin typeface="微软雅黑" panose="020B0503020204020204" pitchFamily="34" charset="-122"/>
                <a:ea typeface="微软雅黑" panose="020B0503020204020204" pitchFamily="34" charset="-122"/>
              </a:rPr>
              <a:t>3</a:t>
            </a:r>
            <a:r>
              <a:rPr lang="zh-CN" altLang="en-US" sz="1400" b="1" dirty="0" smtClean="0">
                <a:solidFill>
                  <a:schemeClr val="bg1"/>
                </a:solidFill>
                <a:latin typeface="微软雅黑" panose="020B0503020204020204" pitchFamily="34" charset="-122"/>
                <a:ea typeface="微软雅黑" panose="020B0503020204020204" pitchFamily="34" charset="-122"/>
              </a:rPr>
              <a:t>月</a:t>
            </a:r>
            <a:r>
              <a:rPr lang="en-US" altLang="zh-CN" sz="1400" b="1" dirty="0" smtClean="0">
                <a:solidFill>
                  <a:schemeClr val="bg1"/>
                </a:solidFill>
                <a:latin typeface="微软雅黑" panose="020B0503020204020204" pitchFamily="34" charset="-122"/>
                <a:ea typeface="微软雅黑" panose="020B0503020204020204" pitchFamily="34" charset="-122"/>
              </a:rPr>
              <a:t>28</a:t>
            </a:r>
            <a:r>
              <a:rPr lang="zh-CN" altLang="en-US" sz="1400" b="1" dirty="0" smtClean="0">
                <a:solidFill>
                  <a:schemeClr val="bg1"/>
                </a:solidFill>
                <a:latin typeface="微软雅黑" panose="020B0503020204020204" pitchFamily="34" charset="-122"/>
                <a:ea typeface="微软雅黑" panose="020B0503020204020204" pitchFamily="34" charset="-122"/>
              </a:rPr>
              <a:t>日</a:t>
            </a:r>
            <a:endParaRPr lang="en-US" altLang="zh-CN" sz="14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86765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图片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文本框 15"/>
          <p:cNvSpPr txBox="1">
            <a:spLocks noChangeArrowheads="1"/>
          </p:cNvSpPr>
          <p:nvPr/>
        </p:nvSpPr>
        <p:spPr bwMode="auto">
          <a:xfrm>
            <a:off x="590550" y="418664"/>
            <a:ext cx="470949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zh-CN" altLang="en-US" sz="4000" b="1" dirty="0" smtClean="0">
                <a:solidFill>
                  <a:schemeClr val="bg1"/>
                </a:solidFill>
                <a:latin typeface="微软雅黑" panose="020B0503020204020204" pitchFamily="34" charset="-122"/>
                <a:ea typeface="微软雅黑" panose="020B0503020204020204" pitchFamily="34" charset="-122"/>
              </a:rPr>
              <a:t>内容提要</a:t>
            </a:r>
            <a:endParaRPr lang="zh-CN" altLang="en-US" sz="4000" b="1" dirty="0">
              <a:solidFill>
                <a:schemeClr val="bg1"/>
              </a:solidFill>
              <a:latin typeface="微软雅黑" panose="020B0503020204020204" pitchFamily="34" charset="-122"/>
              <a:ea typeface="微软雅黑" panose="020B0503020204020204" pitchFamily="34" charset="-122"/>
            </a:endParaRPr>
          </a:p>
        </p:txBody>
      </p:sp>
      <p:cxnSp>
        <p:nvCxnSpPr>
          <p:cNvPr id="12" name="直接连接符 17"/>
          <p:cNvCxnSpPr>
            <a:cxnSpLocks noChangeShapeType="1"/>
          </p:cNvCxnSpPr>
          <p:nvPr/>
        </p:nvCxnSpPr>
        <p:spPr bwMode="auto">
          <a:xfrm flipV="1">
            <a:off x="590550" y="1169950"/>
            <a:ext cx="4252913" cy="9525"/>
          </a:xfrm>
          <a:prstGeom prst="line">
            <a:avLst/>
          </a:prstGeom>
          <a:noFill/>
          <a:ln w="6350">
            <a:solidFill>
              <a:schemeClr val="bg1"/>
            </a:solidFill>
            <a:round/>
            <a:headEnd/>
            <a:tailEnd/>
          </a:ln>
          <a:extLst>
            <a:ext uri="{909E8E84-426E-40DD-AFC4-6F175D3DCCD1}">
              <a14:hiddenFill xmlns:a14="http://schemas.microsoft.com/office/drawing/2010/main">
                <a:noFill/>
              </a14:hiddenFill>
            </a:ext>
          </a:extLst>
        </p:spPr>
      </p:cxnSp>
      <p:cxnSp>
        <p:nvCxnSpPr>
          <p:cNvPr id="13" name="直接连接符 20"/>
          <p:cNvCxnSpPr>
            <a:cxnSpLocks noChangeShapeType="1"/>
          </p:cNvCxnSpPr>
          <p:nvPr/>
        </p:nvCxnSpPr>
        <p:spPr bwMode="auto">
          <a:xfrm>
            <a:off x="590550" y="1296950"/>
            <a:ext cx="4252913" cy="0"/>
          </a:xfrm>
          <a:prstGeom prst="line">
            <a:avLst/>
          </a:prstGeom>
          <a:noFill/>
          <a:ln w="57150">
            <a:solidFill>
              <a:schemeClr val="bg1"/>
            </a:solidFill>
            <a:round/>
            <a:headEnd/>
            <a:tailEnd/>
          </a:ln>
          <a:extLst>
            <a:ext uri="{909E8E84-426E-40DD-AFC4-6F175D3DCCD1}">
              <a14:hiddenFill xmlns:a14="http://schemas.microsoft.com/office/drawing/2010/main">
                <a:noFill/>
              </a14:hiddenFill>
            </a:ext>
          </a:extLst>
        </p:spPr>
      </p:cxnSp>
      <p:sp>
        <p:nvSpPr>
          <p:cNvPr id="15" name="文本框 22"/>
          <p:cNvSpPr txBox="1">
            <a:spLocks noChangeArrowheads="1"/>
          </p:cNvSpPr>
          <p:nvPr/>
        </p:nvSpPr>
        <p:spPr bwMode="auto">
          <a:xfrm>
            <a:off x="1490663" y="1898417"/>
            <a:ext cx="404653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r>
              <a:rPr lang="zh-CN" altLang="zh-CN" sz="2000" dirty="0"/>
              <a:t>“我一定要当奥运会志愿者，这个梦想一直激励着我”</a:t>
            </a:r>
          </a:p>
        </p:txBody>
      </p:sp>
      <p:sp>
        <p:nvSpPr>
          <p:cNvPr id="35" name="文本框 22"/>
          <p:cNvSpPr txBox="1">
            <a:spLocks noChangeArrowheads="1"/>
          </p:cNvSpPr>
          <p:nvPr/>
        </p:nvSpPr>
        <p:spPr bwMode="auto">
          <a:xfrm>
            <a:off x="1490662" y="3032857"/>
            <a:ext cx="404653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r>
              <a:rPr lang="zh-CN" altLang="zh-CN" sz="2000" dirty="0"/>
              <a:t>“青年领导力首先要具备自我管理能力”</a:t>
            </a:r>
            <a:endParaRPr lang="zh-CN" altLang="en-US" sz="2000" dirty="0"/>
          </a:p>
        </p:txBody>
      </p:sp>
      <p:sp>
        <p:nvSpPr>
          <p:cNvPr id="36" name="文本框 22"/>
          <p:cNvSpPr txBox="1">
            <a:spLocks noChangeArrowheads="1"/>
          </p:cNvSpPr>
          <p:nvPr/>
        </p:nvSpPr>
        <p:spPr bwMode="auto">
          <a:xfrm>
            <a:off x="1490663" y="4055167"/>
            <a:ext cx="418623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r>
              <a:rPr lang="zh-CN" altLang="zh-CN" sz="2000" dirty="0"/>
              <a:t>“我觉得我认识自己的方式就一种，当然也适用于你们，就是犯错误”</a:t>
            </a:r>
            <a:endParaRPr lang="en-US" altLang="zh-CN" sz="2000" dirty="0"/>
          </a:p>
        </p:txBody>
      </p:sp>
      <p:sp>
        <p:nvSpPr>
          <p:cNvPr id="37" name="文本框 22"/>
          <p:cNvSpPr txBox="1">
            <a:spLocks noChangeArrowheads="1"/>
          </p:cNvSpPr>
          <p:nvPr/>
        </p:nvSpPr>
        <p:spPr bwMode="auto">
          <a:xfrm>
            <a:off x="1490663" y="5402121"/>
            <a:ext cx="418623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defRPr sz="3200" b="1">
                <a:solidFill>
                  <a:schemeClr val="bg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ea typeface="宋体" panose="02010600030101010101" pitchFamily="2" charset="-122"/>
              </a:defRPr>
            </a:lvl2pPr>
            <a:lvl3pPr marL="1143000" indent="-228600">
              <a:defRPr>
                <a:latin typeface="Calibri" panose="020F0502020204030204" pitchFamily="34" charset="0"/>
                <a:ea typeface="宋体" panose="02010600030101010101" pitchFamily="2" charset="-122"/>
              </a:defRPr>
            </a:lvl3pPr>
            <a:lvl4pPr marL="1600200" indent="-228600">
              <a:defRPr>
                <a:latin typeface="Calibri" panose="020F0502020204030204" pitchFamily="34" charset="0"/>
                <a:ea typeface="宋体" panose="02010600030101010101" pitchFamily="2" charset="-122"/>
              </a:defRPr>
            </a:lvl4pPr>
            <a:lvl5pPr marL="2057400" indent="-228600">
              <a:defRPr>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latin typeface="Calibri" panose="020F0502020204030204" pitchFamily="34" charset="0"/>
                <a:ea typeface="宋体" panose="02010600030101010101" pitchFamily="2" charset="-122"/>
              </a:defRPr>
            </a:lvl9pPr>
          </a:lstStyle>
          <a:p>
            <a:r>
              <a:rPr lang="zh-CN" altLang="zh-CN" sz="2000" dirty="0"/>
              <a:t>全球青年领导力工作室在做什么</a:t>
            </a:r>
            <a:endParaRPr lang="en-US" altLang="zh-CN" sz="2000" dirty="0"/>
          </a:p>
        </p:txBody>
      </p:sp>
      <p:sp>
        <p:nvSpPr>
          <p:cNvPr id="29" name="矩形 28"/>
          <p:cNvSpPr/>
          <p:nvPr/>
        </p:nvSpPr>
        <p:spPr>
          <a:xfrm>
            <a:off x="5890082" y="1844339"/>
            <a:ext cx="5451017" cy="861774"/>
          </a:xfrm>
          <a:prstGeom prst="rect">
            <a:avLst/>
          </a:prstGeom>
        </p:spPr>
        <p:txBody>
          <a:bodyPr wrap="square">
            <a:spAutoFit/>
          </a:bodyPr>
          <a:lstStyle/>
          <a:p>
            <a:pPr marL="285750" indent="-285750" algn="just" eaLnBrk="0" fontAlgn="base" hangingPunct="0">
              <a:lnSpc>
                <a:spcPts val="3000"/>
              </a:lnSpc>
              <a:spcBef>
                <a:spcPct val="0"/>
              </a:spcBef>
              <a:spcAft>
                <a:spcPct val="0"/>
              </a:spcAft>
              <a:buFont typeface="Arial" panose="020B0604020202020204" pitchFamily="34" charset="0"/>
              <a:buChar char="•"/>
            </a:pPr>
            <a:r>
              <a:rPr lang="zh-CN" altLang="zh-CN" sz="1600" b="1" dirty="0">
                <a:solidFill>
                  <a:schemeClr val="bg1"/>
                </a:solidFill>
                <a:latin typeface="微软雅黑" panose="020B0503020204020204" pitchFamily="34" charset="-122"/>
                <a:ea typeface="微软雅黑" panose="020B0503020204020204" pitchFamily="34" charset="-122"/>
              </a:rPr>
              <a:t>张</a:t>
            </a:r>
            <a:r>
              <a:rPr lang="zh-CN" altLang="zh-CN" sz="1600" b="1" dirty="0" smtClean="0">
                <a:solidFill>
                  <a:schemeClr val="bg1"/>
                </a:solidFill>
                <a:latin typeface="微软雅黑" panose="020B0503020204020204" pitchFamily="34" charset="-122"/>
                <a:ea typeface="微软雅黑" panose="020B0503020204020204" pitchFamily="34" charset="-122"/>
              </a:rPr>
              <a:t>萌向</a:t>
            </a:r>
            <a:r>
              <a:rPr lang="zh-CN" altLang="zh-CN" sz="1600" b="1" dirty="0">
                <a:solidFill>
                  <a:schemeClr val="bg1"/>
                </a:solidFill>
                <a:latin typeface="微软雅黑" panose="020B0503020204020204" pitchFamily="34" charset="-122"/>
                <a:ea typeface="微软雅黑" panose="020B0503020204020204" pitchFamily="34" charset="-122"/>
              </a:rPr>
              <a:t>大家分享她自己的成长经历，提到了北京奥运会对她人生的巨大激励作用</a:t>
            </a:r>
            <a:r>
              <a:rPr lang="zh-CN" altLang="zh-CN" sz="1600" b="1" dirty="0" smtClean="0">
                <a:solidFill>
                  <a:schemeClr val="bg1"/>
                </a:solidFill>
                <a:latin typeface="微软雅黑" panose="020B0503020204020204" pitchFamily="34" charset="-122"/>
                <a:ea typeface="微软雅黑" panose="020B0503020204020204" pitchFamily="34" charset="-122"/>
              </a:rPr>
              <a:t>。</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sp>
        <p:nvSpPr>
          <p:cNvPr id="30" name="矩形 29"/>
          <p:cNvSpPr/>
          <p:nvPr/>
        </p:nvSpPr>
        <p:spPr>
          <a:xfrm>
            <a:off x="5893256" y="2964648"/>
            <a:ext cx="5447843" cy="861774"/>
          </a:xfrm>
          <a:prstGeom prst="rect">
            <a:avLst/>
          </a:prstGeom>
        </p:spPr>
        <p:txBody>
          <a:bodyPr wrap="square">
            <a:spAutoFit/>
          </a:bodyPr>
          <a:lstStyle/>
          <a:p>
            <a:pPr marL="285750" indent="-285750" algn="just" eaLnBrk="0" fontAlgn="base" hangingPunct="0">
              <a:lnSpc>
                <a:spcPts val="3000"/>
              </a:lnSpc>
              <a:spcBef>
                <a:spcPct val="0"/>
              </a:spcBef>
              <a:spcAft>
                <a:spcPct val="0"/>
              </a:spcAft>
              <a:buFont typeface="Arial" panose="020B0604020202020204" pitchFamily="34" charset="0"/>
              <a:buChar char="•"/>
            </a:pPr>
            <a:r>
              <a:rPr lang="zh-CN" altLang="zh-CN" sz="1600" b="1" dirty="0">
                <a:solidFill>
                  <a:schemeClr val="bg1"/>
                </a:solidFill>
                <a:latin typeface="微软雅黑" panose="020B0503020204020204" pitchFamily="34" charset="-122"/>
                <a:ea typeface="微软雅黑" panose="020B0503020204020204" pitchFamily="34" charset="-122"/>
              </a:rPr>
              <a:t>青年领导力分两方面，一是青年人要有梦想，二是青年人要有能力去实现梦想</a:t>
            </a:r>
            <a:r>
              <a:rPr lang="zh-CN" altLang="zh-CN" sz="1600" b="1" dirty="0">
                <a:solidFill>
                  <a:schemeClr val="bg1"/>
                </a:solidFill>
                <a:latin typeface="微软雅黑" panose="020B0503020204020204" pitchFamily="34" charset="-122"/>
                <a:ea typeface="微软雅黑" panose="020B0503020204020204" pitchFamily="34" charset="-122"/>
              </a:rPr>
              <a:t>。</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sp>
        <p:nvSpPr>
          <p:cNvPr id="38" name="矩形 37"/>
          <p:cNvSpPr/>
          <p:nvPr/>
        </p:nvSpPr>
        <p:spPr>
          <a:xfrm>
            <a:off x="5890082" y="3926187"/>
            <a:ext cx="5451017" cy="1246495"/>
          </a:xfrm>
          <a:prstGeom prst="rect">
            <a:avLst/>
          </a:prstGeom>
        </p:spPr>
        <p:txBody>
          <a:bodyPr wrap="square">
            <a:spAutoFit/>
          </a:bodyPr>
          <a:lstStyle/>
          <a:p>
            <a:pPr marL="285750" indent="-285750" algn="just" eaLnBrk="0" fontAlgn="base" hangingPunct="0">
              <a:lnSpc>
                <a:spcPts val="3000"/>
              </a:lnSpc>
              <a:spcBef>
                <a:spcPct val="0"/>
              </a:spcBef>
              <a:spcAft>
                <a:spcPct val="0"/>
              </a:spcAft>
              <a:buFont typeface="Arial" panose="020B0604020202020204" pitchFamily="34" charset="0"/>
              <a:buChar char="•"/>
            </a:pPr>
            <a:r>
              <a:rPr lang="zh-CN" altLang="en-US" sz="1600" b="1" dirty="0">
                <a:solidFill>
                  <a:schemeClr val="bg1"/>
                </a:solidFill>
                <a:latin typeface="微软雅黑" panose="020B0503020204020204" pitchFamily="34" charset="-122"/>
                <a:ea typeface="微软雅黑" panose="020B0503020204020204" pitchFamily="34" charset="-122"/>
              </a:rPr>
              <a:t>张萌</a:t>
            </a:r>
            <a:r>
              <a:rPr lang="zh-CN" altLang="zh-CN" sz="1600" b="1" dirty="0" smtClean="0">
                <a:solidFill>
                  <a:schemeClr val="bg1"/>
                </a:solidFill>
                <a:latin typeface="微软雅黑" panose="020B0503020204020204" pitchFamily="34" charset="-122"/>
                <a:ea typeface="微软雅黑" panose="020B0503020204020204" pitchFamily="34" charset="-122"/>
              </a:rPr>
              <a:t>从</a:t>
            </a:r>
            <a:r>
              <a:rPr lang="zh-CN" altLang="zh-CN" sz="1600" b="1" dirty="0">
                <a:solidFill>
                  <a:schemeClr val="bg1"/>
                </a:solidFill>
                <a:latin typeface="微软雅黑" panose="020B0503020204020204" pitchFamily="34" charset="-122"/>
                <a:ea typeface="微软雅黑" panose="020B0503020204020204" pitchFamily="34" charset="-122"/>
              </a:rPr>
              <a:t>心理学的角度深入浅出地介绍了人在面对各种选择时的纠结状态，同时向大家讲述了她在成长过程中面临的困惑以及最近在印刷新书这件事情上的选择。</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grpSp>
        <p:nvGrpSpPr>
          <p:cNvPr id="40" name="组合 8"/>
          <p:cNvGrpSpPr>
            <a:grpSpLocks/>
          </p:cNvGrpSpPr>
          <p:nvPr/>
        </p:nvGrpSpPr>
        <p:grpSpPr bwMode="auto">
          <a:xfrm>
            <a:off x="842152" y="1858184"/>
            <a:ext cx="441325" cy="461347"/>
            <a:chOff x="0" y="0"/>
            <a:chExt cx="3449737" cy="3606178"/>
          </a:xfrm>
        </p:grpSpPr>
        <p:sp>
          <p:nvSpPr>
            <p:cNvPr id="41"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42"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43"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48" name="组合 8"/>
          <p:cNvGrpSpPr>
            <a:grpSpLocks/>
          </p:cNvGrpSpPr>
          <p:nvPr/>
        </p:nvGrpSpPr>
        <p:grpSpPr bwMode="auto">
          <a:xfrm>
            <a:off x="884775" y="3052718"/>
            <a:ext cx="441325" cy="461347"/>
            <a:chOff x="0" y="0"/>
            <a:chExt cx="3449737" cy="3606178"/>
          </a:xfrm>
        </p:grpSpPr>
        <p:sp>
          <p:nvSpPr>
            <p:cNvPr id="49"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0"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1"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52" name="组合 8"/>
          <p:cNvGrpSpPr>
            <a:grpSpLocks/>
          </p:cNvGrpSpPr>
          <p:nvPr/>
        </p:nvGrpSpPr>
        <p:grpSpPr bwMode="auto">
          <a:xfrm>
            <a:off x="843685" y="4100906"/>
            <a:ext cx="441325" cy="461347"/>
            <a:chOff x="-2" y="0"/>
            <a:chExt cx="3449739" cy="3606178"/>
          </a:xfrm>
        </p:grpSpPr>
        <p:sp>
          <p:nvSpPr>
            <p:cNvPr id="53" name="等腰三角形 9"/>
            <p:cNvSpPr>
              <a:spLocks noChangeArrowheads="1"/>
            </p:cNvSpPr>
            <p:nvPr/>
          </p:nvSpPr>
          <p:spPr bwMode="auto">
            <a:xfrm rot="716823">
              <a:off x="-2" y="0"/>
              <a:ext cx="3320425" cy="3450557"/>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5"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6"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grpSp>
        <p:nvGrpSpPr>
          <p:cNvPr id="57" name="组合 8"/>
          <p:cNvGrpSpPr>
            <a:grpSpLocks/>
          </p:cNvGrpSpPr>
          <p:nvPr/>
        </p:nvGrpSpPr>
        <p:grpSpPr bwMode="auto">
          <a:xfrm>
            <a:off x="888862" y="5340884"/>
            <a:ext cx="441325" cy="461347"/>
            <a:chOff x="0" y="0"/>
            <a:chExt cx="3449737" cy="3606178"/>
          </a:xfrm>
        </p:grpSpPr>
        <p:sp>
          <p:nvSpPr>
            <p:cNvPr id="58" name="等腰三角形 9"/>
            <p:cNvSpPr>
              <a:spLocks noChangeArrowheads="1"/>
            </p:cNvSpPr>
            <p:nvPr/>
          </p:nvSpPr>
          <p:spPr bwMode="auto">
            <a:xfrm rot="716823">
              <a:off x="0" y="0"/>
              <a:ext cx="3320428" cy="3450556"/>
            </a:xfrm>
            <a:prstGeom prst="triangle">
              <a:avLst>
                <a:gd name="adj" fmla="val 5000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59" name="等腰三角形 10"/>
            <p:cNvSpPr>
              <a:spLocks noChangeArrowheads="1"/>
            </p:cNvSpPr>
            <p:nvPr/>
          </p:nvSpPr>
          <p:spPr bwMode="auto">
            <a:xfrm rot="-2580544">
              <a:off x="868895" y="1325164"/>
              <a:ext cx="2014750" cy="2281014"/>
            </a:xfrm>
            <a:prstGeom prst="triangle">
              <a:avLst>
                <a:gd name="adj" fmla="val 50000"/>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sp>
          <p:nvSpPr>
            <p:cNvPr id="60" name="椭圆 11"/>
            <p:cNvSpPr>
              <a:spLocks noChangeArrowheads="1"/>
            </p:cNvSpPr>
            <p:nvPr/>
          </p:nvSpPr>
          <p:spPr bwMode="auto">
            <a:xfrm>
              <a:off x="3390865" y="1639209"/>
              <a:ext cx="58872" cy="53241"/>
            </a:xfrm>
            <a:prstGeom prst="ellipse">
              <a:avLst/>
            </a:prstGeom>
            <a:solidFill>
              <a:schemeClr val="bg1"/>
            </a:solidFill>
            <a:ln w="12700">
              <a:solidFill>
                <a:schemeClr val="bg1"/>
              </a:solidFill>
              <a:round/>
              <a:headEnd/>
              <a:tailEnd/>
            </a:ln>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FFFFFF"/>
                </a:solidFill>
              </a:endParaRPr>
            </a:p>
          </p:txBody>
        </p:sp>
      </p:grpSp>
      <p:sp>
        <p:nvSpPr>
          <p:cNvPr id="54" name="矩形 53"/>
          <p:cNvSpPr/>
          <p:nvPr/>
        </p:nvSpPr>
        <p:spPr>
          <a:xfrm>
            <a:off x="5893256" y="5301698"/>
            <a:ext cx="5447843" cy="811761"/>
          </a:xfrm>
          <a:prstGeom prst="rect">
            <a:avLst/>
          </a:prstGeom>
        </p:spPr>
        <p:txBody>
          <a:bodyPr wrap="square">
            <a:spAutoFit/>
          </a:bodyPr>
          <a:lstStyle/>
          <a:p>
            <a:pPr marL="285750" indent="-285750" algn="just" eaLnBrk="0" fontAlgn="base" hangingPunct="0">
              <a:lnSpc>
                <a:spcPts val="3000"/>
              </a:lnSpc>
              <a:spcBef>
                <a:spcPct val="0"/>
              </a:spcBef>
              <a:spcAft>
                <a:spcPct val="0"/>
              </a:spcAft>
              <a:buFont typeface="Arial" panose="020B0604020202020204" pitchFamily="34" charset="0"/>
              <a:buChar char="•"/>
            </a:pPr>
            <a:r>
              <a:rPr lang="zh-CN" altLang="zh-CN" sz="1600" b="1" dirty="0">
                <a:solidFill>
                  <a:schemeClr val="bg1"/>
                </a:solidFill>
                <a:latin typeface="微软雅黑" panose="020B0503020204020204" pitchFamily="34" charset="-122"/>
                <a:ea typeface="微软雅黑" panose="020B0503020204020204" pitchFamily="34" charset="-122"/>
              </a:rPr>
              <a:t>作为全球青年领导力工作室创始人</a:t>
            </a:r>
            <a:r>
              <a:rPr lang="zh-CN" altLang="zh-CN" sz="1600" b="1" dirty="0">
                <a:solidFill>
                  <a:schemeClr val="bg1"/>
                </a:solidFill>
                <a:latin typeface="微软雅黑" panose="020B0503020204020204" pitchFamily="34" charset="-122"/>
                <a:ea typeface="微软雅黑" panose="020B0503020204020204" pitchFamily="34" charset="-122"/>
              </a:rPr>
              <a:t>，</a:t>
            </a:r>
            <a:r>
              <a:rPr lang="zh-CN" altLang="en-US" sz="1600" b="1" dirty="0">
                <a:solidFill>
                  <a:schemeClr val="bg1"/>
                </a:solidFill>
                <a:latin typeface="微软雅黑" panose="020B0503020204020204" pitchFamily="34" charset="-122"/>
                <a:ea typeface="微软雅黑" panose="020B0503020204020204" pitchFamily="34" charset="-122"/>
              </a:rPr>
              <a:t>张萌</a:t>
            </a:r>
            <a:r>
              <a:rPr lang="zh-CN" altLang="zh-CN" sz="1600" b="1" dirty="0">
                <a:solidFill>
                  <a:schemeClr val="bg1"/>
                </a:solidFill>
                <a:latin typeface="微软雅黑" panose="020B0503020204020204" pitchFamily="34" charset="-122"/>
                <a:ea typeface="微软雅黑" panose="020B0503020204020204" pitchFamily="34" charset="-122"/>
              </a:rPr>
              <a:t>向</a:t>
            </a:r>
            <a:r>
              <a:rPr lang="zh-CN" altLang="zh-CN" sz="1600" b="1" dirty="0">
                <a:solidFill>
                  <a:schemeClr val="bg1"/>
                </a:solidFill>
                <a:latin typeface="微软雅黑" panose="020B0503020204020204" pitchFamily="34" charset="-122"/>
                <a:ea typeface="微软雅黑" panose="020B0503020204020204" pitchFamily="34" charset="-122"/>
              </a:rPr>
              <a:t>大家介绍了她的团队的创业经历，并介绍了她的团队在做的工作。</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614636397"/>
      </p:ext>
    </p:extLst>
  </p:cSld>
  <p:clrMapOvr>
    <a:masterClrMapping/>
  </p:clrMapOvr>
</p:sld>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281</TotalTime>
  <Words>202</Words>
  <Application>Microsoft Office PowerPoint</Application>
  <PresentationFormat>宽屏</PresentationFormat>
  <Paragraphs>14</Paragraphs>
  <Slides>2</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vt:i4>
      </vt:variant>
    </vt:vector>
  </HeadingPairs>
  <TitlesOfParts>
    <vt:vector size="8" baseType="lpstr">
      <vt:lpstr>宋体</vt:lpstr>
      <vt:lpstr>微软雅黑</vt:lpstr>
      <vt:lpstr>Arial</vt:lpstr>
      <vt:lpstr>Calibri</vt:lpstr>
      <vt:lpstr>Calibri Light</vt:lpstr>
      <vt:lpstr>Office 主题</vt:lpstr>
      <vt:lpstr>解读青年领导力</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dell</dc:creator>
  <cp:lastModifiedBy>dell</cp:lastModifiedBy>
  <cp:revision>49</cp:revision>
  <dcterms:created xsi:type="dcterms:W3CDTF">2017-05-11T03:29:06Z</dcterms:created>
  <dcterms:modified xsi:type="dcterms:W3CDTF">2017-05-12T03:24:22Z</dcterms:modified>
</cp:coreProperties>
</file>