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66" r:id="rId3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74" autoAdjust="0"/>
    <p:restoredTop sz="94660"/>
  </p:normalViewPr>
  <p:slideViewPr>
    <p:cSldViewPr snapToGrid="0">
      <p:cViewPr varScale="1">
        <p:scale>
          <a:sx n="75" d="100"/>
          <a:sy n="75" d="100"/>
        </p:scale>
        <p:origin x="72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73165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62717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718626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529651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91378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055086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97041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425549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1971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660193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54762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1933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矩形 3"/>
          <p:cNvSpPr>
            <a:spLocks noChangeArrowheads="1"/>
          </p:cNvSpPr>
          <p:nvPr/>
        </p:nvSpPr>
        <p:spPr bwMode="auto">
          <a:xfrm>
            <a:off x="2343150" y="2286000"/>
            <a:ext cx="7261225" cy="1963738"/>
          </a:xfrm>
          <a:prstGeom prst="rect">
            <a:avLst/>
          </a:prstGeom>
          <a:solidFill>
            <a:srgbClr val="0D0D0D">
              <a:alpha val="12941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7" name="组合 4"/>
          <p:cNvGrpSpPr>
            <a:grpSpLocks/>
          </p:cNvGrpSpPr>
          <p:nvPr/>
        </p:nvGrpSpPr>
        <p:grpSpPr bwMode="auto">
          <a:xfrm>
            <a:off x="2160588" y="2978150"/>
            <a:ext cx="939800" cy="901700"/>
            <a:chOff x="0" y="0"/>
            <a:chExt cx="4262236" cy="4090401"/>
          </a:xfrm>
        </p:grpSpPr>
        <p:sp>
          <p:nvSpPr>
            <p:cNvPr id="8" name="等腰三角形 5"/>
            <p:cNvSpPr>
              <a:spLocks noChangeArrowheads="1"/>
            </p:cNvSpPr>
            <p:nvPr/>
          </p:nvSpPr>
          <p:spPr bwMode="auto">
            <a:xfrm>
              <a:off x="0" y="0"/>
              <a:ext cx="3320425" cy="3450557"/>
            </a:xfrm>
            <a:prstGeom prst="triangle">
              <a:avLst>
                <a:gd name="adj" fmla="val 100000"/>
              </a:avLst>
            </a:prstGeom>
            <a:solidFill>
              <a:schemeClr val="bg1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" name="等腰三角形 6"/>
            <p:cNvSpPr>
              <a:spLocks noChangeArrowheads="1"/>
            </p:cNvSpPr>
            <p:nvPr/>
          </p:nvSpPr>
          <p:spPr bwMode="auto">
            <a:xfrm rot="5400000">
              <a:off x="2111240" y="1939404"/>
              <a:ext cx="2418364" cy="1883627"/>
            </a:xfrm>
            <a:prstGeom prst="triangle">
              <a:avLst>
                <a:gd name="adj" fmla="val 100000"/>
              </a:avLst>
            </a:prstGeom>
            <a:noFill/>
            <a:ln w="12700">
              <a:solidFill>
                <a:schemeClr val="bg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0" name="椭圆 7"/>
            <p:cNvSpPr>
              <a:spLocks noChangeArrowheads="1"/>
            </p:cNvSpPr>
            <p:nvPr/>
          </p:nvSpPr>
          <p:spPr bwMode="auto">
            <a:xfrm>
              <a:off x="3641610" y="1672038"/>
              <a:ext cx="58872" cy="5324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11" name="组合 8"/>
          <p:cNvGrpSpPr>
            <a:grpSpLocks/>
          </p:cNvGrpSpPr>
          <p:nvPr/>
        </p:nvGrpSpPr>
        <p:grpSpPr bwMode="auto">
          <a:xfrm>
            <a:off x="9185275" y="3371850"/>
            <a:ext cx="839788" cy="877888"/>
            <a:chOff x="0" y="0"/>
            <a:chExt cx="3449737" cy="3606178"/>
          </a:xfrm>
        </p:grpSpPr>
        <p:sp>
          <p:nvSpPr>
            <p:cNvPr id="12" name="等腰三角形 9"/>
            <p:cNvSpPr>
              <a:spLocks noChangeArrowheads="1"/>
            </p:cNvSpPr>
            <p:nvPr/>
          </p:nvSpPr>
          <p:spPr bwMode="auto">
            <a:xfrm rot="716823">
              <a:off x="0" y="0"/>
              <a:ext cx="3320428" cy="3450556"/>
            </a:xfrm>
            <a:prstGeom prst="triangle">
              <a:avLst>
                <a:gd name="adj" fmla="val 50000"/>
              </a:avLst>
            </a:prstGeom>
            <a:solidFill>
              <a:schemeClr val="bg1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3" name="等腰三角形 10"/>
            <p:cNvSpPr>
              <a:spLocks noChangeArrowheads="1"/>
            </p:cNvSpPr>
            <p:nvPr/>
          </p:nvSpPr>
          <p:spPr bwMode="auto">
            <a:xfrm rot="-2580544">
              <a:off x="868895" y="1325164"/>
              <a:ext cx="2014750" cy="2281014"/>
            </a:xfrm>
            <a:prstGeom prst="triangle">
              <a:avLst>
                <a:gd name="adj" fmla="val 50000"/>
              </a:avLst>
            </a:prstGeom>
            <a:noFill/>
            <a:ln w="12700">
              <a:solidFill>
                <a:schemeClr val="bg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4" name="椭圆 11"/>
            <p:cNvSpPr>
              <a:spLocks noChangeArrowheads="1"/>
            </p:cNvSpPr>
            <p:nvPr/>
          </p:nvSpPr>
          <p:spPr bwMode="auto">
            <a:xfrm>
              <a:off x="3390865" y="1639209"/>
              <a:ext cx="58872" cy="5324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2209800" y="2570163"/>
            <a:ext cx="7772400" cy="1531938"/>
          </a:xfrm>
        </p:spPr>
        <p:txBody>
          <a:bodyPr anchor="ctr" anchorCtr="0">
            <a:normAutofit/>
          </a:bodyPr>
          <a:lstStyle/>
          <a:p>
            <a:r>
              <a:rPr lang="zh-CN" altLang="en-US" sz="3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追求一个文明的社会</a:t>
            </a:r>
            <a:endParaRPr lang="zh-CN" altLang="en-US" sz="32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667000" y="4465638"/>
            <a:ext cx="6858000" cy="1998662"/>
          </a:xfrm>
        </p:spPr>
        <p:txBody>
          <a:bodyPr anchor="ctr" anchorCtr="0">
            <a:normAutofit/>
          </a:bodyPr>
          <a:lstStyle/>
          <a:p>
            <a:r>
              <a:rPr lang="zh-CN" altLang="en-US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台湾知名学者、远见</a:t>
            </a:r>
            <a:r>
              <a:rPr lang="en-US" altLang="zh-CN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en-US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天下文化事业群创办人</a:t>
            </a:r>
            <a:endParaRPr lang="en-US" altLang="zh-CN" sz="1600" b="1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美国威斯康辛大学名誉教授</a:t>
            </a:r>
            <a:endParaRPr lang="en-US" altLang="zh-CN" sz="1600" b="1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高希均 教授</a:t>
            </a:r>
            <a:endParaRPr lang="en-US" altLang="zh-CN" sz="1600" b="1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1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2013</a:t>
            </a:r>
            <a:r>
              <a:rPr lang="zh-CN" altLang="en-US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10</a:t>
            </a:r>
            <a:r>
              <a:rPr lang="zh-CN" altLang="en-US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月</a:t>
            </a:r>
            <a:r>
              <a:rPr lang="en-US" altLang="zh-CN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11</a:t>
            </a:r>
            <a:r>
              <a:rPr lang="zh-CN" altLang="en-US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日</a:t>
            </a:r>
            <a:endParaRPr lang="en-US" altLang="zh-CN" sz="1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376820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矩形 14"/>
          <p:cNvSpPr>
            <a:spLocks noChangeArrowheads="1"/>
          </p:cNvSpPr>
          <p:nvPr/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16078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8" name="组合 10"/>
          <p:cNvGrpSpPr>
            <a:grpSpLocks/>
          </p:cNvGrpSpPr>
          <p:nvPr/>
        </p:nvGrpSpPr>
        <p:grpSpPr bwMode="auto">
          <a:xfrm>
            <a:off x="1952125" y="2161946"/>
            <a:ext cx="368300" cy="554752"/>
            <a:chOff x="0" y="0"/>
            <a:chExt cx="1064175" cy="1605838"/>
          </a:xfrm>
        </p:grpSpPr>
        <p:sp>
          <p:nvSpPr>
            <p:cNvPr id="9" name="任意多边形 9"/>
            <p:cNvSpPr>
              <a:spLocks/>
            </p:cNvSpPr>
            <p:nvPr/>
          </p:nvSpPr>
          <p:spPr bwMode="auto">
            <a:xfrm rot="919542">
              <a:off x="0" y="0"/>
              <a:ext cx="1035297" cy="1426610"/>
            </a:xfrm>
            <a:custGeom>
              <a:avLst/>
              <a:gdLst>
                <a:gd name="T0" fmla="*/ 574808 w 1035297"/>
                <a:gd name="T1" fmla="*/ 0 h 1426610"/>
                <a:gd name="T2" fmla="*/ 1035297 w 1035297"/>
                <a:gd name="T3" fmla="*/ 1142885 h 1426610"/>
                <a:gd name="T4" fmla="*/ 0 w 1035297"/>
                <a:gd name="T5" fmla="*/ 1426610 h 1426610"/>
                <a:gd name="T6" fmla="*/ 574808 w 1035297"/>
                <a:gd name="T7" fmla="*/ 0 h 142661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035297" h="1426610">
                  <a:moveTo>
                    <a:pt x="574808" y="0"/>
                  </a:moveTo>
                  <a:lnTo>
                    <a:pt x="1035297" y="1142885"/>
                  </a:lnTo>
                  <a:lnTo>
                    <a:pt x="0" y="1426610"/>
                  </a:lnTo>
                  <a:lnTo>
                    <a:pt x="574808" y="0"/>
                  </a:lnTo>
                  <a:close/>
                </a:path>
              </a:pathLst>
            </a:custGeom>
            <a:solidFill>
              <a:schemeClr val="bg1">
                <a:alpha val="34117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10" name="任意多边形 6"/>
            <p:cNvSpPr>
              <a:spLocks/>
            </p:cNvSpPr>
            <p:nvPr/>
          </p:nvSpPr>
          <p:spPr bwMode="auto">
            <a:xfrm rot="-1050472">
              <a:off x="352665" y="557257"/>
              <a:ext cx="711510" cy="1048581"/>
            </a:xfrm>
            <a:custGeom>
              <a:avLst/>
              <a:gdLst>
                <a:gd name="T0" fmla="*/ 314251 w 2970348"/>
                <a:gd name="T1" fmla="*/ 0 h 4484232"/>
                <a:gd name="T2" fmla="*/ 711510 w 2970348"/>
                <a:gd name="T3" fmla="*/ 1048581 h 4484232"/>
                <a:gd name="T4" fmla="*/ 0 w 2970348"/>
                <a:gd name="T5" fmla="*/ 829477 h 4484232"/>
                <a:gd name="T6" fmla="*/ 314251 w 2970348"/>
                <a:gd name="T7" fmla="*/ 0 h 44842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970348" h="4484232">
                  <a:moveTo>
                    <a:pt x="1311906" y="0"/>
                  </a:moveTo>
                  <a:lnTo>
                    <a:pt x="2970348" y="4484232"/>
                  </a:lnTo>
                  <a:lnTo>
                    <a:pt x="0" y="3547237"/>
                  </a:lnTo>
                  <a:lnTo>
                    <a:pt x="1311906" y="0"/>
                  </a:lnTo>
                  <a:close/>
                </a:path>
              </a:pathLst>
            </a:custGeom>
            <a:noFill/>
            <a:ln w="12700" cap="flat" cmpd="sng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</p:grpSp>
      <p:sp>
        <p:nvSpPr>
          <p:cNvPr id="11" name="文本框 15"/>
          <p:cNvSpPr txBox="1">
            <a:spLocks noChangeArrowheads="1"/>
          </p:cNvSpPr>
          <p:nvPr/>
        </p:nvSpPr>
        <p:spPr bwMode="auto">
          <a:xfrm>
            <a:off x="692150" y="683893"/>
            <a:ext cx="4709497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CN" altLang="en-US" sz="40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内容提要</a:t>
            </a:r>
            <a:endParaRPr lang="zh-CN" altLang="en-US" sz="40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2" name="直接连接符 17"/>
          <p:cNvCxnSpPr>
            <a:cxnSpLocks noChangeShapeType="1"/>
          </p:cNvCxnSpPr>
          <p:nvPr/>
        </p:nvCxnSpPr>
        <p:spPr bwMode="auto">
          <a:xfrm flipV="1">
            <a:off x="692150" y="1435179"/>
            <a:ext cx="4252913" cy="9525"/>
          </a:xfrm>
          <a:prstGeom prst="line">
            <a:avLst/>
          </a:prstGeom>
          <a:noFill/>
          <a:ln w="635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" name="直接连接符 20"/>
          <p:cNvCxnSpPr>
            <a:cxnSpLocks noChangeShapeType="1"/>
          </p:cNvCxnSpPr>
          <p:nvPr/>
        </p:nvCxnSpPr>
        <p:spPr bwMode="auto">
          <a:xfrm>
            <a:off x="692150" y="1562179"/>
            <a:ext cx="4252913" cy="0"/>
          </a:xfrm>
          <a:prstGeom prst="line">
            <a:avLst/>
          </a:prstGeom>
          <a:noFill/>
          <a:ln w="5715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5" name="文本框 22"/>
          <p:cNvSpPr txBox="1">
            <a:spLocks noChangeArrowheads="1"/>
          </p:cNvSpPr>
          <p:nvPr/>
        </p:nvSpPr>
        <p:spPr bwMode="auto">
          <a:xfrm>
            <a:off x="2742402" y="2146754"/>
            <a:ext cx="7138198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just">
              <a:lnSpc>
                <a:spcPts val="4000"/>
              </a:lnSpc>
            </a:pPr>
            <a:r>
              <a:rPr lang="zh-CN" altLang="zh-CN" sz="2400" dirty="0"/>
              <a:t>高希</a:t>
            </a:r>
            <a:r>
              <a:rPr lang="zh-CN" altLang="zh-CN" sz="2400" dirty="0" smtClean="0"/>
              <a:t>均</a:t>
            </a:r>
            <a:r>
              <a:rPr lang="zh-CN" altLang="en-US" sz="2400" dirty="0" smtClean="0"/>
              <a:t>教授</a:t>
            </a:r>
            <a:r>
              <a:rPr lang="zh-CN" altLang="zh-CN" sz="2400" dirty="0" smtClean="0"/>
              <a:t>介绍</a:t>
            </a:r>
            <a:r>
              <a:rPr lang="zh-CN" altLang="zh-CN" sz="2400" dirty="0"/>
              <a:t>了文明社会的概念和判别标准</a:t>
            </a:r>
            <a:r>
              <a:rPr lang="zh-CN" altLang="zh-CN" sz="2400" dirty="0" smtClean="0"/>
              <a:t>，阐述</a:t>
            </a:r>
            <a:r>
              <a:rPr lang="zh-CN" altLang="zh-CN" sz="2400" dirty="0"/>
              <a:t>了建设文明社会的两组条件，并以美国为例，讨论了经济发展对文明社会的重要性，指出纳税人赋税对建设文明社会具有极强的促进作用</a:t>
            </a:r>
            <a:r>
              <a:rPr lang="zh-CN" altLang="zh-CN" sz="2400" dirty="0" smtClean="0"/>
              <a:t>。高希均</a:t>
            </a:r>
            <a:r>
              <a:rPr lang="zh-CN" altLang="en-US" sz="2400" dirty="0" smtClean="0"/>
              <a:t>教授</a:t>
            </a:r>
            <a:r>
              <a:rPr lang="zh-CN" altLang="zh-CN" sz="2400" dirty="0" smtClean="0"/>
              <a:t>鼓励</a:t>
            </a:r>
            <a:r>
              <a:rPr lang="zh-CN" altLang="zh-CN" sz="2400" dirty="0"/>
              <a:t>南开学子多读书、读好书，要通过大量阅读提升自己的价值。</a:t>
            </a:r>
            <a:endParaRPr lang="zh-CN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0603608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283</TotalTime>
  <Words>105</Words>
  <Application>Microsoft Office PowerPoint</Application>
  <PresentationFormat>宽屏</PresentationFormat>
  <Paragraphs>8</Paragraphs>
  <Slides>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</vt:i4>
      </vt:variant>
    </vt:vector>
  </HeadingPairs>
  <TitlesOfParts>
    <vt:vector size="8" baseType="lpstr">
      <vt:lpstr>宋体</vt:lpstr>
      <vt:lpstr>微软雅黑</vt:lpstr>
      <vt:lpstr>Arial</vt:lpstr>
      <vt:lpstr>Calibri</vt:lpstr>
      <vt:lpstr>Calibri Light</vt:lpstr>
      <vt:lpstr>Office 主题</vt:lpstr>
      <vt:lpstr>追求一个文明的社会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dell</dc:creator>
  <cp:lastModifiedBy>dell</cp:lastModifiedBy>
  <cp:revision>48</cp:revision>
  <dcterms:created xsi:type="dcterms:W3CDTF">2017-05-11T03:29:06Z</dcterms:created>
  <dcterms:modified xsi:type="dcterms:W3CDTF">2017-05-12T08:55:19Z</dcterms:modified>
</cp:coreProperties>
</file>