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71" d="100"/>
          <a:sy n="71" d="100"/>
        </p:scale>
        <p:origin x="84" y="4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A0C70-E162-4842-954D-7C6469B316D3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41904-5375-48A2-991F-BACDEC5F452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349426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A0C70-E162-4842-954D-7C6469B316D3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41904-5375-48A2-991F-BACDEC5F452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095534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A0C70-E162-4842-954D-7C6469B316D3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41904-5375-48A2-991F-BACDEC5F452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427353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A0C70-E162-4842-954D-7C6469B316D3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41904-5375-48A2-991F-BACDEC5F452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939978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A0C70-E162-4842-954D-7C6469B316D3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41904-5375-48A2-991F-BACDEC5F452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436476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A0C70-E162-4842-954D-7C6469B316D3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41904-5375-48A2-991F-BACDEC5F452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8743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A0C70-E162-4842-954D-7C6469B316D3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41904-5375-48A2-991F-BACDEC5F452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64077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A0C70-E162-4842-954D-7C6469B316D3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41904-5375-48A2-991F-BACDEC5F452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68298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A0C70-E162-4842-954D-7C6469B316D3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41904-5375-48A2-991F-BACDEC5F452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478812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A0C70-E162-4842-954D-7C6469B316D3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41904-5375-48A2-991F-BACDEC5F452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90545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A0C70-E162-4842-954D-7C6469B316D3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41904-5375-48A2-991F-BACDEC5F452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821313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2A0C70-E162-4842-954D-7C6469B316D3}" type="datetimeFigureOut">
              <a:rPr lang="zh-CN" altLang="en-US" smtClean="0"/>
              <a:t>2017/5/12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041904-5375-48A2-991F-BACDEC5F452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903344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图片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矩形 3"/>
          <p:cNvSpPr>
            <a:spLocks noChangeArrowheads="1"/>
          </p:cNvSpPr>
          <p:nvPr/>
        </p:nvSpPr>
        <p:spPr bwMode="auto">
          <a:xfrm>
            <a:off x="2343150" y="2286000"/>
            <a:ext cx="7261225" cy="1963738"/>
          </a:xfrm>
          <a:prstGeom prst="rect">
            <a:avLst/>
          </a:prstGeom>
          <a:solidFill>
            <a:srgbClr val="0D0D0D">
              <a:alpha val="12941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7" name="组合 4"/>
          <p:cNvGrpSpPr>
            <a:grpSpLocks/>
          </p:cNvGrpSpPr>
          <p:nvPr/>
        </p:nvGrpSpPr>
        <p:grpSpPr bwMode="auto">
          <a:xfrm>
            <a:off x="2160588" y="2978150"/>
            <a:ext cx="939800" cy="901700"/>
            <a:chOff x="0" y="0"/>
            <a:chExt cx="4262236" cy="4090401"/>
          </a:xfrm>
        </p:grpSpPr>
        <p:sp>
          <p:nvSpPr>
            <p:cNvPr id="8" name="等腰三角形 5"/>
            <p:cNvSpPr>
              <a:spLocks noChangeArrowheads="1"/>
            </p:cNvSpPr>
            <p:nvPr/>
          </p:nvSpPr>
          <p:spPr bwMode="auto">
            <a:xfrm>
              <a:off x="0" y="0"/>
              <a:ext cx="3320425" cy="3450557"/>
            </a:xfrm>
            <a:prstGeom prst="triangle">
              <a:avLst>
                <a:gd name="adj" fmla="val 100000"/>
              </a:avLst>
            </a:prstGeom>
            <a:solidFill>
              <a:schemeClr val="bg1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" name="等腰三角形 6"/>
            <p:cNvSpPr>
              <a:spLocks noChangeArrowheads="1"/>
            </p:cNvSpPr>
            <p:nvPr/>
          </p:nvSpPr>
          <p:spPr bwMode="auto">
            <a:xfrm rot="5400000">
              <a:off x="2111240" y="1939404"/>
              <a:ext cx="2418364" cy="1883627"/>
            </a:xfrm>
            <a:prstGeom prst="triangle">
              <a:avLst>
                <a:gd name="adj" fmla="val 100000"/>
              </a:avLst>
            </a:prstGeom>
            <a:noFill/>
            <a:ln w="12700">
              <a:solidFill>
                <a:schemeClr val="bg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0" name="椭圆 7"/>
            <p:cNvSpPr>
              <a:spLocks noChangeArrowheads="1"/>
            </p:cNvSpPr>
            <p:nvPr/>
          </p:nvSpPr>
          <p:spPr bwMode="auto">
            <a:xfrm>
              <a:off x="3641610" y="1672038"/>
              <a:ext cx="58872" cy="53241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/>
              </a:solidFill>
              <a:round/>
              <a:headEnd/>
              <a:tailEnd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11" name="组合 8"/>
          <p:cNvGrpSpPr>
            <a:grpSpLocks/>
          </p:cNvGrpSpPr>
          <p:nvPr/>
        </p:nvGrpSpPr>
        <p:grpSpPr bwMode="auto">
          <a:xfrm>
            <a:off x="9185275" y="3371850"/>
            <a:ext cx="839788" cy="877888"/>
            <a:chOff x="0" y="0"/>
            <a:chExt cx="3449737" cy="3606178"/>
          </a:xfrm>
        </p:grpSpPr>
        <p:sp>
          <p:nvSpPr>
            <p:cNvPr id="12" name="等腰三角形 9"/>
            <p:cNvSpPr>
              <a:spLocks noChangeArrowheads="1"/>
            </p:cNvSpPr>
            <p:nvPr/>
          </p:nvSpPr>
          <p:spPr bwMode="auto">
            <a:xfrm rot="716823">
              <a:off x="0" y="0"/>
              <a:ext cx="3320428" cy="3450556"/>
            </a:xfrm>
            <a:prstGeom prst="triangle">
              <a:avLst>
                <a:gd name="adj" fmla="val 50000"/>
              </a:avLst>
            </a:prstGeom>
            <a:solidFill>
              <a:schemeClr val="bg1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3" name="等腰三角形 10"/>
            <p:cNvSpPr>
              <a:spLocks noChangeArrowheads="1"/>
            </p:cNvSpPr>
            <p:nvPr/>
          </p:nvSpPr>
          <p:spPr bwMode="auto">
            <a:xfrm rot="-2580544">
              <a:off x="868895" y="1325164"/>
              <a:ext cx="2014750" cy="2281014"/>
            </a:xfrm>
            <a:prstGeom prst="triangle">
              <a:avLst>
                <a:gd name="adj" fmla="val 50000"/>
              </a:avLst>
            </a:prstGeom>
            <a:noFill/>
            <a:ln w="12700">
              <a:solidFill>
                <a:schemeClr val="bg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4" name="椭圆 11"/>
            <p:cNvSpPr>
              <a:spLocks noChangeArrowheads="1"/>
            </p:cNvSpPr>
            <p:nvPr/>
          </p:nvSpPr>
          <p:spPr bwMode="auto">
            <a:xfrm>
              <a:off x="3390865" y="1639209"/>
              <a:ext cx="58872" cy="53241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/>
              </a:solidFill>
              <a:round/>
              <a:headEnd/>
              <a:tailEnd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2209800" y="2570163"/>
            <a:ext cx="7772400" cy="1531938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zh-CN" altLang="zh-CN" sz="32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台湾交通大学冯正民</a:t>
            </a:r>
            <a:r>
              <a:rPr lang="zh-CN" altLang="zh-CN" sz="32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教授</a:t>
            </a:r>
            <a:r>
              <a:rPr lang="en-US" altLang="zh-CN" sz="32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/>
            </a:r>
            <a:br>
              <a:rPr lang="en-US" altLang="zh-CN" sz="32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r>
              <a:rPr lang="zh-CN" altLang="zh-CN" sz="32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来</a:t>
            </a:r>
            <a:r>
              <a:rPr lang="zh-CN" altLang="zh-CN" sz="32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我院交流讲学</a:t>
            </a:r>
            <a:endParaRPr lang="zh-CN" altLang="en-US" sz="32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2667000" y="4316788"/>
            <a:ext cx="6858000" cy="2355476"/>
          </a:xfrm>
        </p:spPr>
        <p:txBody>
          <a:bodyPr anchor="ctr" anchorCtr="0">
            <a:normAutofit/>
          </a:bodyPr>
          <a:lstStyle/>
          <a:p>
            <a:r>
              <a:rPr lang="zh-CN" altLang="en-US" sz="1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东亚运输学会（</a:t>
            </a:r>
            <a:r>
              <a:rPr lang="en-US" altLang="zh-CN" sz="1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EASTS</a:t>
            </a:r>
            <a:r>
              <a:rPr lang="zh-CN" altLang="en-US" sz="1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r>
              <a:rPr lang="zh-CN" altLang="en-US" sz="1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理事长</a:t>
            </a:r>
            <a:endParaRPr lang="en-US" altLang="zh-CN" sz="1600" b="1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1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国际</a:t>
            </a:r>
            <a:r>
              <a:rPr lang="zh-CN" altLang="en-US" sz="1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交通安全学会特别顾问</a:t>
            </a:r>
            <a:endParaRPr lang="en-US" altLang="zh-CN" sz="1600" b="1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1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台湾交通大学交通运输研究所</a:t>
            </a:r>
            <a:endParaRPr lang="en-US" altLang="zh-CN" sz="1600" b="1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1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冯正民 教授</a:t>
            </a:r>
            <a:endParaRPr lang="en-US" altLang="zh-CN" sz="1600" b="1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14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en-US" altLang="zh-CN" sz="14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2015</a:t>
            </a:r>
            <a:r>
              <a:rPr lang="zh-CN" altLang="en-US" sz="14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r>
              <a:rPr lang="en-US" altLang="zh-CN" sz="14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12</a:t>
            </a:r>
            <a:r>
              <a:rPr lang="zh-CN" altLang="en-US" sz="14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月</a:t>
            </a:r>
            <a:r>
              <a:rPr lang="en-US" altLang="zh-CN" sz="14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27</a:t>
            </a:r>
            <a:r>
              <a:rPr lang="zh-CN" altLang="en-US" sz="14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日</a:t>
            </a:r>
            <a:endParaRPr lang="en-US" altLang="zh-CN" sz="14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809803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图片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文本框 15"/>
          <p:cNvSpPr txBox="1">
            <a:spLocks noChangeArrowheads="1"/>
          </p:cNvSpPr>
          <p:nvPr/>
        </p:nvSpPr>
        <p:spPr bwMode="auto">
          <a:xfrm>
            <a:off x="692150" y="683893"/>
            <a:ext cx="4709497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zh-CN" altLang="en-US" sz="40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内容提要</a:t>
            </a:r>
            <a:endParaRPr lang="zh-CN" altLang="en-US" sz="40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2" name="直接连接符 17"/>
          <p:cNvCxnSpPr>
            <a:cxnSpLocks noChangeShapeType="1"/>
          </p:cNvCxnSpPr>
          <p:nvPr/>
        </p:nvCxnSpPr>
        <p:spPr bwMode="auto">
          <a:xfrm flipV="1">
            <a:off x="692150" y="1435179"/>
            <a:ext cx="4252913" cy="9525"/>
          </a:xfrm>
          <a:prstGeom prst="line">
            <a:avLst/>
          </a:prstGeom>
          <a:noFill/>
          <a:ln w="635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3" name="直接连接符 20"/>
          <p:cNvCxnSpPr>
            <a:cxnSpLocks noChangeShapeType="1"/>
          </p:cNvCxnSpPr>
          <p:nvPr/>
        </p:nvCxnSpPr>
        <p:spPr bwMode="auto">
          <a:xfrm>
            <a:off x="692150" y="1562179"/>
            <a:ext cx="4252913" cy="0"/>
          </a:xfrm>
          <a:prstGeom prst="line">
            <a:avLst/>
          </a:prstGeom>
          <a:noFill/>
          <a:ln w="5715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5" name="文本框 22"/>
          <p:cNvSpPr txBox="1">
            <a:spLocks noChangeArrowheads="1"/>
          </p:cNvSpPr>
          <p:nvPr/>
        </p:nvSpPr>
        <p:spPr bwMode="auto">
          <a:xfrm>
            <a:off x="2742402" y="2169235"/>
            <a:ext cx="7531151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742950" indent="-28575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r>
              <a:rPr lang="zh-CN" altLang="zh-CN" sz="2000" dirty="0" smtClean="0"/>
              <a:t>冯正民</a:t>
            </a:r>
            <a:r>
              <a:rPr lang="zh-CN" altLang="en-US" sz="2000" dirty="0" smtClean="0"/>
              <a:t>教授</a:t>
            </a:r>
            <a:r>
              <a:rPr lang="zh-CN" altLang="zh-CN" sz="2000" dirty="0" smtClean="0"/>
              <a:t>此次来访</a:t>
            </a:r>
            <a:r>
              <a:rPr lang="zh-CN" altLang="en-US" sz="2000" dirty="0" smtClean="0"/>
              <a:t>，为</a:t>
            </a:r>
            <a:r>
              <a:rPr lang="zh-CN" altLang="zh-CN" sz="2000" dirty="0" smtClean="0"/>
              <a:t>我</a:t>
            </a:r>
            <a:r>
              <a:rPr lang="zh-CN" altLang="zh-CN" sz="2000" dirty="0"/>
              <a:t>院的硕士、博士研究生做</a:t>
            </a:r>
            <a:r>
              <a:rPr lang="zh-CN" altLang="zh-CN" sz="2000" dirty="0" smtClean="0"/>
              <a:t>了</a:t>
            </a:r>
            <a:r>
              <a:rPr lang="en-US" altLang="zh-CN" sz="2000" dirty="0"/>
              <a:t>3</a:t>
            </a:r>
            <a:r>
              <a:rPr lang="zh-CN" altLang="zh-CN" sz="2000" dirty="0"/>
              <a:t>个专题的</a:t>
            </a:r>
            <a:r>
              <a:rPr lang="zh-CN" altLang="zh-CN" sz="2000" dirty="0" smtClean="0"/>
              <a:t>讲座</a:t>
            </a:r>
            <a:r>
              <a:rPr lang="zh-CN" altLang="en-US" sz="2000" dirty="0" smtClean="0"/>
              <a:t>，</a:t>
            </a:r>
            <a:r>
              <a:rPr lang="zh-CN" altLang="zh-CN" sz="2000" dirty="0"/>
              <a:t>授课</a:t>
            </a:r>
            <a:r>
              <a:rPr lang="zh-CN" altLang="zh-CN" sz="2000" dirty="0" smtClean="0"/>
              <a:t>过程中紧</a:t>
            </a:r>
            <a:r>
              <a:rPr lang="zh-CN" altLang="zh-CN" sz="2000" dirty="0"/>
              <a:t>扣前沿、旁征博引、深入浅</a:t>
            </a:r>
            <a:r>
              <a:rPr lang="zh-CN" altLang="zh-CN" sz="2000" dirty="0" smtClean="0"/>
              <a:t>入</a:t>
            </a:r>
            <a:r>
              <a:rPr lang="zh-CN" altLang="en-US" sz="2000" dirty="0" smtClean="0"/>
              <a:t>，</a:t>
            </a:r>
            <a:r>
              <a:rPr lang="zh-CN" altLang="zh-CN" sz="2000" dirty="0"/>
              <a:t>极大拓展了我院物流和交通领域学生研究的国际前沿视角，提高了研究生在城市、交通、物流领域的定量分析能力与建模能力，突出了物流和交通领域的南开教学特色，并培养了学生工作上实用，研究上有用的定量分析思维、能力</a:t>
            </a:r>
            <a:r>
              <a:rPr lang="zh-CN" altLang="zh-CN" sz="2000"/>
              <a:t>和</a:t>
            </a:r>
            <a:r>
              <a:rPr lang="zh-CN" altLang="zh-CN" sz="2000" smtClean="0"/>
              <a:t>技能</a:t>
            </a:r>
            <a:r>
              <a:rPr lang="zh-CN" altLang="en-US" sz="2000" smtClean="0"/>
              <a:t>。</a:t>
            </a:r>
            <a:endParaRPr lang="zh-CN" altLang="en-US" sz="2000" dirty="0"/>
          </a:p>
        </p:txBody>
      </p:sp>
      <p:sp>
        <p:nvSpPr>
          <p:cNvPr id="37" name="文本框 22"/>
          <p:cNvSpPr txBox="1">
            <a:spLocks noChangeArrowheads="1"/>
          </p:cNvSpPr>
          <p:nvPr/>
        </p:nvSpPr>
        <p:spPr bwMode="auto">
          <a:xfrm>
            <a:off x="2742402" y="4319004"/>
            <a:ext cx="6274595" cy="1631216"/>
          </a:xfrm>
          <a:prstGeom prst="rect">
            <a:avLst/>
          </a:prstGeom>
          <a:extLst/>
        </p:spPr>
        <p:txBody>
          <a:bodyPr wrap="square">
            <a:spAutoFit/>
          </a:bodyPr>
          <a:lstStyle>
            <a:defPPr>
              <a:defRPr lang="zh-CN"/>
            </a:defPPr>
            <a:lvl1pPr marL="285750" indent="-285750" eaLnBrk="0" fontAlgn="base" hangingPunct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 marL="0" indent="0">
              <a:buNone/>
            </a:pPr>
            <a:r>
              <a:rPr lang="zh-CN" altLang="en-US" dirty="0"/>
              <a:t>三场讲座主题如下</a:t>
            </a:r>
            <a:r>
              <a:rPr lang="zh-CN" altLang="en-US" dirty="0" smtClean="0"/>
              <a:t>：</a:t>
            </a:r>
            <a:endParaRPr lang="en-US" altLang="zh-CN" dirty="0" smtClean="0"/>
          </a:p>
          <a:p>
            <a:r>
              <a:rPr lang="zh-CN" altLang="zh-CN" dirty="0"/>
              <a:t>多变量及多准则研究</a:t>
            </a:r>
            <a:r>
              <a:rPr lang="zh-CN" altLang="zh-CN" dirty="0" smtClean="0"/>
              <a:t>方法</a:t>
            </a:r>
            <a:endParaRPr lang="en-US" altLang="zh-CN" dirty="0" smtClean="0"/>
          </a:p>
          <a:p>
            <a:r>
              <a:rPr lang="zh-CN" altLang="zh-CN" dirty="0"/>
              <a:t>供应链的弹复力分析</a:t>
            </a:r>
            <a:endParaRPr lang="en-US" altLang="zh-CN" dirty="0"/>
          </a:p>
          <a:p>
            <a:r>
              <a:rPr lang="zh-CN" altLang="zh-CN" dirty="0"/>
              <a:t>运输业定价的理论与实务</a:t>
            </a:r>
            <a:endParaRPr lang="en-US" altLang="zh-CN" dirty="0"/>
          </a:p>
        </p:txBody>
      </p:sp>
      <p:grpSp>
        <p:nvGrpSpPr>
          <p:cNvPr id="50" name="组合 8"/>
          <p:cNvGrpSpPr>
            <a:grpSpLocks/>
          </p:cNvGrpSpPr>
          <p:nvPr/>
        </p:nvGrpSpPr>
        <p:grpSpPr bwMode="auto">
          <a:xfrm>
            <a:off x="2033809" y="2203890"/>
            <a:ext cx="441325" cy="461347"/>
            <a:chOff x="0" y="0"/>
            <a:chExt cx="3449737" cy="3606178"/>
          </a:xfrm>
        </p:grpSpPr>
        <p:sp>
          <p:nvSpPr>
            <p:cNvPr id="51" name="等腰三角形 9"/>
            <p:cNvSpPr>
              <a:spLocks noChangeArrowheads="1"/>
            </p:cNvSpPr>
            <p:nvPr/>
          </p:nvSpPr>
          <p:spPr bwMode="auto">
            <a:xfrm rot="716823">
              <a:off x="0" y="0"/>
              <a:ext cx="3320428" cy="3450556"/>
            </a:xfrm>
            <a:prstGeom prst="triangle">
              <a:avLst>
                <a:gd name="adj" fmla="val 50000"/>
              </a:avLst>
            </a:prstGeom>
            <a:solidFill>
              <a:schemeClr val="bg1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2" name="等腰三角形 10"/>
            <p:cNvSpPr>
              <a:spLocks noChangeArrowheads="1"/>
            </p:cNvSpPr>
            <p:nvPr/>
          </p:nvSpPr>
          <p:spPr bwMode="auto">
            <a:xfrm rot="-2580544">
              <a:off x="868895" y="1325164"/>
              <a:ext cx="2014750" cy="2281014"/>
            </a:xfrm>
            <a:prstGeom prst="triangle">
              <a:avLst>
                <a:gd name="adj" fmla="val 50000"/>
              </a:avLst>
            </a:prstGeom>
            <a:noFill/>
            <a:ln w="12700">
              <a:solidFill>
                <a:schemeClr val="bg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3" name="椭圆 11"/>
            <p:cNvSpPr>
              <a:spLocks noChangeArrowheads="1"/>
            </p:cNvSpPr>
            <p:nvPr/>
          </p:nvSpPr>
          <p:spPr bwMode="auto">
            <a:xfrm>
              <a:off x="3390865" y="1639209"/>
              <a:ext cx="58872" cy="53241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/>
              </a:solidFill>
              <a:round/>
              <a:headEnd/>
              <a:tailEnd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84657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148</Words>
  <Application>Microsoft Office PowerPoint</Application>
  <PresentationFormat>宽屏</PresentationFormat>
  <Paragraphs>13</Paragraphs>
  <Slides>2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</vt:i4>
      </vt:variant>
    </vt:vector>
  </HeadingPairs>
  <TitlesOfParts>
    <vt:vector size="8" baseType="lpstr">
      <vt:lpstr>宋体</vt:lpstr>
      <vt:lpstr>微软雅黑</vt:lpstr>
      <vt:lpstr>Arial</vt:lpstr>
      <vt:lpstr>Calibri</vt:lpstr>
      <vt:lpstr>Calibri Light</vt:lpstr>
      <vt:lpstr>Office 主题</vt:lpstr>
      <vt:lpstr>台湾交通大学冯正民教授 来我院交流讲学</vt:lpstr>
      <vt:lpstr>PowerPoint 演示文稿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大宗商品市场物流特性分析</dc:title>
  <dc:creator>dell</dc:creator>
  <cp:lastModifiedBy>dell</cp:lastModifiedBy>
  <cp:revision>9</cp:revision>
  <dcterms:created xsi:type="dcterms:W3CDTF">2017-05-12T09:10:27Z</dcterms:created>
  <dcterms:modified xsi:type="dcterms:W3CDTF">2017-05-12T09:22:04Z</dcterms:modified>
</cp:coreProperties>
</file>