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4" autoAdjust="0"/>
    <p:restoredTop sz="94660"/>
  </p:normalViewPr>
  <p:slideViewPr>
    <p:cSldViewPr snapToGrid="0">
      <p:cViewPr varScale="1">
        <p:scale>
          <a:sx n="75" d="100"/>
          <a:sy n="75" d="100"/>
        </p:scale>
        <p:origin x="72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9D0F0-6FC9-4A75-9BF3-1952AE77ED7C}" type="datetimeFigureOut">
              <a:rPr lang="zh-CN" altLang="en-US" smtClean="0"/>
              <a:t>2017/6/16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DF8D0-BBC7-4045-8874-1D3643F551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6348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9D0F0-6FC9-4A75-9BF3-1952AE77ED7C}" type="datetimeFigureOut">
              <a:rPr lang="zh-CN" altLang="en-US" smtClean="0"/>
              <a:t>2017/6/16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DF8D0-BBC7-4045-8874-1D3643F551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806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9D0F0-6FC9-4A75-9BF3-1952AE77ED7C}" type="datetimeFigureOut">
              <a:rPr lang="zh-CN" altLang="en-US" smtClean="0"/>
              <a:t>2017/6/16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DF8D0-BBC7-4045-8874-1D3643F551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49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9D0F0-6FC9-4A75-9BF3-1952AE77ED7C}" type="datetimeFigureOut">
              <a:rPr lang="zh-CN" altLang="en-US" smtClean="0"/>
              <a:t>2017/6/16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DF8D0-BBC7-4045-8874-1D3643F551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008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9D0F0-6FC9-4A75-9BF3-1952AE77ED7C}" type="datetimeFigureOut">
              <a:rPr lang="zh-CN" altLang="en-US" smtClean="0"/>
              <a:t>2017/6/16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DF8D0-BBC7-4045-8874-1D3643F551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7893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9D0F0-6FC9-4A75-9BF3-1952AE77ED7C}" type="datetimeFigureOut">
              <a:rPr lang="zh-CN" altLang="en-US" smtClean="0"/>
              <a:t>2017/6/16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DF8D0-BBC7-4045-8874-1D3643F551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0844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9D0F0-6FC9-4A75-9BF3-1952AE77ED7C}" type="datetimeFigureOut">
              <a:rPr lang="zh-CN" altLang="en-US" smtClean="0"/>
              <a:t>2017/6/16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DF8D0-BBC7-4045-8874-1D3643F551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4879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9D0F0-6FC9-4A75-9BF3-1952AE77ED7C}" type="datetimeFigureOut">
              <a:rPr lang="zh-CN" altLang="en-US" smtClean="0"/>
              <a:t>2017/6/16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DF8D0-BBC7-4045-8874-1D3643F551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9048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9D0F0-6FC9-4A75-9BF3-1952AE77ED7C}" type="datetimeFigureOut">
              <a:rPr lang="zh-CN" altLang="en-US" smtClean="0"/>
              <a:t>2017/6/16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DF8D0-BBC7-4045-8874-1D3643F551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4667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9D0F0-6FC9-4A75-9BF3-1952AE77ED7C}" type="datetimeFigureOut">
              <a:rPr lang="zh-CN" altLang="en-US" smtClean="0"/>
              <a:t>2017/6/16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DF8D0-BBC7-4045-8874-1D3643F551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2418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9D0F0-6FC9-4A75-9BF3-1952AE77ED7C}" type="datetimeFigureOut">
              <a:rPr lang="zh-CN" altLang="en-US" smtClean="0"/>
              <a:t>2017/6/16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DF8D0-BBC7-4045-8874-1D3643F551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1690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69D0F0-6FC9-4A75-9BF3-1952AE77ED7C}" type="datetimeFigureOut">
              <a:rPr lang="zh-CN" altLang="en-US" smtClean="0"/>
              <a:t>2017/6/16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ADF8D0-BBC7-4045-8874-1D3643F551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7104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3"/>
          <p:cNvSpPr>
            <a:spLocks noChangeArrowheads="1"/>
          </p:cNvSpPr>
          <p:nvPr/>
        </p:nvSpPr>
        <p:spPr bwMode="auto">
          <a:xfrm>
            <a:off x="2343150" y="2286000"/>
            <a:ext cx="7261225" cy="1963738"/>
          </a:xfrm>
          <a:prstGeom prst="rect">
            <a:avLst/>
          </a:prstGeom>
          <a:solidFill>
            <a:srgbClr val="0D0D0D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7" name="组合 4"/>
          <p:cNvGrpSpPr>
            <a:grpSpLocks/>
          </p:cNvGrpSpPr>
          <p:nvPr/>
        </p:nvGrpSpPr>
        <p:grpSpPr bwMode="auto">
          <a:xfrm>
            <a:off x="2160588" y="2978150"/>
            <a:ext cx="939800" cy="901700"/>
            <a:chOff x="0" y="0"/>
            <a:chExt cx="4262236" cy="4090401"/>
          </a:xfrm>
        </p:grpSpPr>
        <p:sp>
          <p:nvSpPr>
            <p:cNvPr id="8" name="等腰三角形 5"/>
            <p:cNvSpPr>
              <a:spLocks noChangeArrowheads="1"/>
            </p:cNvSpPr>
            <p:nvPr/>
          </p:nvSpPr>
          <p:spPr bwMode="auto">
            <a:xfrm>
              <a:off x="0" y="0"/>
              <a:ext cx="3320425" cy="3450557"/>
            </a:xfrm>
            <a:prstGeom prst="triangle">
              <a:avLst>
                <a:gd name="adj" fmla="val 100000"/>
              </a:avLst>
            </a:prstGeom>
            <a:solidFill>
              <a:schemeClr val="bg1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9" name="等腰三角形 6"/>
            <p:cNvSpPr>
              <a:spLocks noChangeArrowheads="1"/>
            </p:cNvSpPr>
            <p:nvPr/>
          </p:nvSpPr>
          <p:spPr bwMode="auto">
            <a:xfrm rot="5400000">
              <a:off x="2111240" y="1939404"/>
              <a:ext cx="2418364" cy="1883627"/>
            </a:xfrm>
            <a:prstGeom prst="triangle">
              <a:avLst>
                <a:gd name="adj" fmla="val 100000"/>
              </a:avLst>
            </a:prstGeom>
            <a:noFill/>
            <a:ln w="127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" name="椭圆 7"/>
            <p:cNvSpPr>
              <a:spLocks noChangeArrowheads="1"/>
            </p:cNvSpPr>
            <p:nvPr/>
          </p:nvSpPr>
          <p:spPr bwMode="auto">
            <a:xfrm>
              <a:off x="3641610" y="1672038"/>
              <a:ext cx="58872" cy="5324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1" name="组合 8"/>
          <p:cNvGrpSpPr>
            <a:grpSpLocks/>
          </p:cNvGrpSpPr>
          <p:nvPr/>
        </p:nvGrpSpPr>
        <p:grpSpPr bwMode="auto">
          <a:xfrm>
            <a:off x="9185275" y="3371850"/>
            <a:ext cx="839788" cy="877888"/>
            <a:chOff x="0" y="0"/>
            <a:chExt cx="3449737" cy="3606178"/>
          </a:xfrm>
        </p:grpSpPr>
        <p:sp>
          <p:nvSpPr>
            <p:cNvPr id="12" name="等腰三角形 9"/>
            <p:cNvSpPr>
              <a:spLocks noChangeArrowheads="1"/>
            </p:cNvSpPr>
            <p:nvPr/>
          </p:nvSpPr>
          <p:spPr bwMode="auto">
            <a:xfrm rot="716823">
              <a:off x="0" y="0"/>
              <a:ext cx="3320428" cy="3450556"/>
            </a:xfrm>
            <a:prstGeom prst="triangle">
              <a:avLst>
                <a:gd name="adj" fmla="val 50000"/>
              </a:avLst>
            </a:prstGeom>
            <a:solidFill>
              <a:schemeClr val="bg1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3" name="等腰三角形 10"/>
            <p:cNvSpPr>
              <a:spLocks noChangeArrowheads="1"/>
            </p:cNvSpPr>
            <p:nvPr/>
          </p:nvSpPr>
          <p:spPr bwMode="auto">
            <a:xfrm rot="-2580544">
              <a:off x="868895" y="1325164"/>
              <a:ext cx="2014750" cy="2281014"/>
            </a:xfrm>
            <a:prstGeom prst="triangle">
              <a:avLst>
                <a:gd name="adj" fmla="val 50000"/>
              </a:avLst>
            </a:prstGeom>
            <a:noFill/>
            <a:ln w="127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4" name="椭圆 11"/>
            <p:cNvSpPr>
              <a:spLocks noChangeArrowheads="1"/>
            </p:cNvSpPr>
            <p:nvPr/>
          </p:nvSpPr>
          <p:spPr bwMode="auto">
            <a:xfrm>
              <a:off x="3390865" y="1639209"/>
              <a:ext cx="58872" cy="5324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382837" y="2514600"/>
            <a:ext cx="7181850" cy="1531938"/>
          </a:xfrm>
        </p:spPr>
        <p:txBody>
          <a:bodyPr anchor="ctr" anchorCtr="0">
            <a:no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</a:rPr>
              <a:t>Assessing the impact of the Beijing-Tianjin-Hebei (Jing-</a:t>
            </a:r>
            <a:r>
              <a:rPr lang="en-US" altLang="zh-CN" sz="2800" b="1" dirty="0" err="1">
                <a:solidFill>
                  <a:schemeClr val="bg1"/>
                </a:solidFill>
              </a:rPr>
              <a:t>Jin</a:t>
            </a:r>
            <a:r>
              <a:rPr lang="en-US" altLang="zh-CN" sz="2800" b="1" dirty="0">
                <a:solidFill>
                  <a:schemeClr val="bg1"/>
                </a:solidFill>
              </a:rPr>
              <a:t>-Ji) integrated public transportation system on future regional growth.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667000" y="4465638"/>
            <a:ext cx="6858000" cy="1998662"/>
          </a:xfrm>
        </p:spPr>
        <p:txBody>
          <a:bodyPr anchor="ctr" anchorCtr="0">
            <a:normAutofit/>
          </a:bodyPr>
          <a:lstStyle/>
          <a:p>
            <a:r>
              <a:rPr lang="zh-CN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圣·托马斯大学</a:t>
            </a:r>
          </a:p>
          <a:p>
            <a:r>
              <a:rPr lang="zh-CN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乔恩·泰勒博士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2017</a:t>
            </a:r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06769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14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1607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8" name="组合 10"/>
          <p:cNvGrpSpPr>
            <a:grpSpLocks/>
          </p:cNvGrpSpPr>
          <p:nvPr/>
        </p:nvGrpSpPr>
        <p:grpSpPr bwMode="auto">
          <a:xfrm>
            <a:off x="1952125" y="2161946"/>
            <a:ext cx="368300" cy="554752"/>
            <a:chOff x="0" y="0"/>
            <a:chExt cx="1064175" cy="1605838"/>
          </a:xfrm>
        </p:grpSpPr>
        <p:sp>
          <p:nvSpPr>
            <p:cNvPr id="9" name="任意多边形 9"/>
            <p:cNvSpPr>
              <a:spLocks/>
            </p:cNvSpPr>
            <p:nvPr/>
          </p:nvSpPr>
          <p:spPr bwMode="auto">
            <a:xfrm rot="919542">
              <a:off x="0" y="0"/>
              <a:ext cx="1035297" cy="1426610"/>
            </a:xfrm>
            <a:custGeom>
              <a:avLst/>
              <a:gdLst>
                <a:gd name="T0" fmla="*/ 574808 w 1035297"/>
                <a:gd name="T1" fmla="*/ 0 h 1426610"/>
                <a:gd name="T2" fmla="*/ 1035297 w 1035297"/>
                <a:gd name="T3" fmla="*/ 1142885 h 1426610"/>
                <a:gd name="T4" fmla="*/ 0 w 1035297"/>
                <a:gd name="T5" fmla="*/ 1426610 h 1426610"/>
                <a:gd name="T6" fmla="*/ 574808 w 1035297"/>
                <a:gd name="T7" fmla="*/ 0 h 14266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35297" h="1426610">
                  <a:moveTo>
                    <a:pt x="574808" y="0"/>
                  </a:moveTo>
                  <a:lnTo>
                    <a:pt x="1035297" y="1142885"/>
                  </a:lnTo>
                  <a:lnTo>
                    <a:pt x="0" y="1426610"/>
                  </a:lnTo>
                  <a:lnTo>
                    <a:pt x="574808" y="0"/>
                  </a:lnTo>
                  <a:close/>
                </a:path>
              </a:pathLst>
            </a:custGeom>
            <a:solidFill>
              <a:schemeClr val="bg1">
                <a:alpha val="34117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0" name="任意多边形 6"/>
            <p:cNvSpPr>
              <a:spLocks/>
            </p:cNvSpPr>
            <p:nvPr/>
          </p:nvSpPr>
          <p:spPr bwMode="auto">
            <a:xfrm rot="-1050472">
              <a:off x="352665" y="557257"/>
              <a:ext cx="711510" cy="1048581"/>
            </a:xfrm>
            <a:custGeom>
              <a:avLst/>
              <a:gdLst>
                <a:gd name="T0" fmla="*/ 314251 w 2970348"/>
                <a:gd name="T1" fmla="*/ 0 h 4484232"/>
                <a:gd name="T2" fmla="*/ 711510 w 2970348"/>
                <a:gd name="T3" fmla="*/ 1048581 h 4484232"/>
                <a:gd name="T4" fmla="*/ 0 w 2970348"/>
                <a:gd name="T5" fmla="*/ 829477 h 4484232"/>
                <a:gd name="T6" fmla="*/ 314251 w 2970348"/>
                <a:gd name="T7" fmla="*/ 0 h 44842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970348" h="4484232">
                  <a:moveTo>
                    <a:pt x="1311906" y="0"/>
                  </a:moveTo>
                  <a:lnTo>
                    <a:pt x="2970348" y="4484232"/>
                  </a:lnTo>
                  <a:lnTo>
                    <a:pt x="0" y="3547237"/>
                  </a:lnTo>
                  <a:lnTo>
                    <a:pt x="1311906" y="0"/>
                  </a:lnTo>
                  <a:close/>
                </a:path>
              </a:pathLst>
            </a:custGeom>
            <a:noFill/>
            <a:ln w="12700" cap="flat" cmpd="sng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11" name="文本框 15"/>
          <p:cNvSpPr txBox="1">
            <a:spLocks noChangeArrowheads="1"/>
          </p:cNvSpPr>
          <p:nvPr/>
        </p:nvSpPr>
        <p:spPr bwMode="auto">
          <a:xfrm>
            <a:off x="692150" y="683893"/>
            <a:ext cx="470949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内容提要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2" name="直接连接符 17"/>
          <p:cNvCxnSpPr>
            <a:cxnSpLocks noChangeShapeType="1"/>
          </p:cNvCxnSpPr>
          <p:nvPr/>
        </p:nvCxnSpPr>
        <p:spPr bwMode="auto">
          <a:xfrm flipV="1">
            <a:off x="692150" y="1435179"/>
            <a:ext cx="4252913" cy="9525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直接连接符 20"/>
          <p:cNvCxnSpPr>
            <a:cxnSpLocks noChangeShapeType="1"/>
          </p:cNvCxnSpPr>
          <p:nvPr/>
        </p:nvCxnSpPr>
        <p:spPr bwMode="auto">
          <a:xfrm>
            <a:off x="692150" y="1562179"/>
            <a:ext cx="4252913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文本框 22"/>
          <p:cNvSpPr txBox="1">
            <a:spLocks noChangeArrowheads="1"/>
          </p:cNvSpPr>
          <p:nvPr/>
        </p:nvSpPr>
        <p:spPr bwMode="auto">
          <a:xfrm>
            <a:off x="2742402" y="2146754"/>
            <a:ext cx="7188998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zh-CN" altLang="zh-CN" sz="2800" dirty="0"/>
              <a:t>乔恩</a:t>
            </a:r>
            <a:r>
              <a:rPr lang="en-US" altLang="zh-CN" sz="2800" dirty="0"/>
              <a:t>·</a:t>
            </a:r>
            <a:r>
              <a:rPr lang="zh-CN" altLang="zh-CN" sz="2800" dirty="0"/>
              <a:t>泰勒博士主要讲述了公共交通对区域协同发展的影响，通过对美国休斯顿、达拉斯等城市与京津冀地区进行横向比较，深入探讨公共交通系统对经济增长的影响、作用及重要性。</a:t>
            </a:r>
          </a:p>
        </p:txBody>
      </p:sp>
    </p:spTree>
    <p:extLst>
      <p:ext uri="{BB962C8B-B14F-4D97-AF65-F5344CB8AC3E}">
        <p14:creationId xmlns:p14="http://schemas.microsoft.com/office/powerpoint/2010/main" val="41477263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343</TotalTime>
  <Words>77</Words>
  <Application>Microsoft Office PowerPoint</Application>
  <PresentationFormat>宽屏</PresentationFormat>
  <Paragraphs>7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8" baseType="lpstr">
      <vt:lpstr>宋体</vt:lpstr>
      <vt:lpstr>微软雅黑</vt:lpstr>
      <vt:lpstr>Arial</vt:lpstr>
      <vt:lpstr>Calibri</vt:lpstr>
      <vt:lpstr>Calibri Light</vt:lpstr>
      <vt:lpstr>Office 主题</vt:lpstr>
      <vt:lpstr>Assessing the impact of the Beijing-Tianjin-Hebei (Jing-Jin-Ji) integrated public transportation system on future regional growth.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dell</dc:creator>
  <cp:lastModifiedBy>dell</cp:lastModifiedBy>
  <cp:revision>51</cp:revision>
  <dcterms:created xsi:type="dcterms:W3CDTF">2017-05-11T03:29:06Z</dcterms:created>
  <dcterms:modified xsi:type="dcterms:W3CDTF">2017-06-16T00:55:16Z</dcterms:modified>
</cp:coreProperties>
</file>